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73" r:id="rId4"/>
    <p:sldId id="257" r:id="rId5"/>
    <p:sldId id="258" r:id="rId6"/>
    <p:sldId id="259" r:id="rId7"/>
    <p:sldId id="260" r:id="rId8"/>
    <p:sldId id="262" r:id="rId9"/>
    <p:sldId id="271" r:id="rId10"/>
    <p:sldId id="272" r:id="rId11"/>
    <p:sldId id="270" r:id="rId12"/>
    <p:sldId id="263" r:id="rId13"/>
    <p:sldId id="261" r:id="rId14"/>
    <p:sldId id="264" r:id="rId15"/>
    <p:sldId id="265" r:id="rId16"/>
    <p:sldId id="266"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1E1FDE-E5BB-47AD-B459-403B679FED6A}"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C5DD2-B326-4612-8D6A-2C9F973FEA86}" type="slidenum">
              <a:rPr lang="en-US" smtClean="0"/>
              <a:t>‹#›</a:t>
            </a:fld>
            <a:endParaRPr lang="en-US"/>
          </a:p>
        </p:txBody>
      </p:sp>
    </p:spTree>
    <p:extLst>
      <p:ext uri="{BB962C8B-B14F-4D97-AF65-F5344CB8AC3E}">
        <p14:creationId xmlns:p14="http://schemas.microsoft.com/office/powerpoint/2010/main" val="1448732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E1FDE-E5BB-47AD-B459-403B679FED6A}"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C5DD2-B326-4612-8D6A-2C9F973FEA86}" type="slidenum">
              <a:rPr lang="en-US" smtClean="0"/>
              <a:t>‹#›</a:t>
            </a:fld>
            <a:endParaRPr lang="en-US"/>
          </a:p>
        </p:txBody>
      </p:sp>
    </p:spTree>
    <p:extLst>
      <p:ext uri="{BB962C8B-B14F-4D97-AF65-F5344CB8AC3E}">
        <p14:creationId xmlns:p14="http://schemas.microsoft.com/office/powerpoint/2010/main" val="1454913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E1FDE-E5BB-47AD-B459-403B679FED6A}"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C5DD2-B326-4612-8D6A-2C9F973FEA86}" type="slidenum">
              <a:rPr lang="en-US" smtClean="0"/>
              <a:t>‹#›</a:t>
            </a:fld>
            <a:endParaRPr lang="en-US"/>
          </a:p>
        </p:txBody>
      </p:sp>
    </p:spTree>
    <p:extLst>
      <p:ext uri="{BB962C8B-B14F-4D97-AF65-F5344CB8AC3E}">
        <p14:creationId xmlns:p14="http://schemas.microsoft.com/office/powerpoint/2010/main" val="3821516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E1FDE-E5BB-47AD-B459-403B679FED6A}"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C5DD2-B326-4612-8D6A-2C9F973FEA86}" type="slidenum">
              <a:rPr lang="en-US" smtClean="0"/>
              <a:t>‹#›</a:t>
            </a:fld>
            <a:endParaRPr lang="en-US"/>
          </a:p>
        </p:txBody>
      </p:sp>
    </p:spTree>
    <p:extLst>
      <p:ext uri="{BB962C8B-B14F-4D97-AF65-F5344CB8AC3E}">
        <p14:creationId xmlns:p14="http://schemas.microsoft.com/office/powerpoint/2010/main" val="534027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1E1FDE-E5BB-47AD-B459-403B679FED6A}"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C5DD2-B326-4612-8D6A-2C9F973FEA86}" type="slidenum">
              <a:rPr lang="en-US" smtClean="0"/>
              <a:t>‹#›</a:t>
            </a:fld>
            <a:endParaRPr lang="en-US"/>
          </a:p>
        </p:txBody>
      </p:sp>
    </p:spTree>
    <p:extLst>
      <p:ext uri="{BB962C8B-B14F-4D97-AF65-F5344CB8AC3E}">
        <p14:creationId xmlns:p14="http://schemas.microsoft.com/office/powerpoint/2010/main" val="2212468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1E1FDE-E5BB-47AD-B459-403B679FED6A}"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EC5DD2-B326-4612-8D6A-2C9F973FEA86}" type="slidenum">
              <a:rPr lang="en-US" smtClean="0"/>
              <a:t>‹#›</a:t>
            </a:fld>
            <a:endParaRPr lang="en-US"/>
          </a:p>
        </p:txBody>
      </p:sp>
    </p:spTree>
    <p:extLst>
      <p:ext uri="{BB962C8B-B14F-4D97-AF65-F5344CB8AC3E}">
        <p14:creationId xmlns:p14="http://schemas.microsoft.com/office/powerpoint/2010/main" val="247866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1E1FDE-E5BB-47AD-B459-403B679FED6A}" type="datetimeFigureOut">
              <a:rPr lang="en-US" smtClean="0"/>
              <a:t>3/13/2017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EC5DD2-B326-4612-8D6A-2C9F973FEA86}" type="slidenum">
              <a:rPr lang="en-US" smtClean="0"/>
              <a:t>‹#›</a:t>
            </a:fld>
            <a:endParaRPr lang="en-US"/>
          </a:p>
        </p:txBody>
      </p:sp>
    </p:spTree>
    <p:extLst>
      <p:ext uri="{BB962C8B-B14F-4D97-AF65-F5344CB8AC3E}">
        <p14:creationId xmlns:p14="http://schemas.microsoft.com/office/powerpoint/2010/main" val="685767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1E1FDE-E5BB-47AD-B459-403B679FED6A}" type="datetimeFigureOut">
              <a:rPr lang="en-US" smtClean="0"/>
              <a:t>3/13/2017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EC5DD2-B326-4612-8D6A-2C9F973FEA86}" type="slidenum">
              <a:rPr lang="en-US" smtClean="0"/>
              <a:t>‹#›</a:t>
            </a:fld>
            <a:endParaRPr lang="en-US"/>
          </a:p>
        </p:txBody>
      </p:sp>
    </p:spTree>
    <p:extLst>
      <p:ext uri="{BB962C8B-B14F-4D97-AF65-F5344CB8AC3E}">
        <p14:creationId xmlns:p14="http://schemas.microsoft.com/office/powerpoint/2010/main" val="620907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1E1FDE-E5BB-47AD-B459-403B679FED6A}" type="datetimeFigureOut">
              <a:rPr lang="en-US" smtClean="0"/>
              <a:t>3/13/2017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EC5DD2-B326-4612-8D6A-2C9F973FEA86}" type="slidenum">
              <a:rPr lang="en-US" smtClean="0"/>
              <a:t>‹#›</a:t>
            </a:fld>
            <a:endParaRPr lang="en-US"/>
          </a:p>
        </p:txBody>
      </p:sp>
    </p:spTree>
    <p:extLst>
      <p:ext uri="{BB962C8B-B14F-4D97-AF65-F5344CB8AC3E}">
        <p14:creationId xmlns:p14="http://schemas.microsoft.com/office/powerpoint/2010/main" val="3705644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E1FDE-E5BB-47AD-B459-403B679FED6A}"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EC5DD2-B326-4612-8D6A-2C9F973FEA86}" type="slidenum">
              <a:rPr lang="en-US" smtClean="0"/>
              <a:t>‹#›</a:t>
            </a:fld>
            <a:endParaRPr lang="en-US"/>
          </a:p>
        </p:txBody>
      </p:sp>
    </p:spTree>
    <p:extLst>
      <p:ext uri="{BB962C8B-B14F-4D97-AF65-F5344CB8AC3E}">
        <p14:creationId xmlns:p14="http://schemas.microsoft.com/office/powerpoint/2010/main" val="70226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E1FDE-E5BB-47AD-B459-403B679FED6A}"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EC5DD2-B326-4612-8D6A-2C9F973FEA86}" type="slidenum">
              <a:rPr lang="en-US" smtClean="0"/>
              <a:t>‹#›</a:t>
            </a:fld>
            <a:endParaRPr lang="en-US"/>
          </a:p>
        </p:txBody>
      </p:sp>
    </p:spTree>
    <p:extLst>
      <p:ext uri="{BB962C8B-B14F-4D97-AF65-F5344CB8AC3E}">
        <p14:creationId xmlns:p14="http://schemas.microsoft.com/office/powerpoint/2010/main" val="4147729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1E1FDE-E5BB-47AD-B459-403B679FED6A}" type="datetimeFigureOut">
              <a:rPr lang="en-US" smtClean="0"/>
              <a:t>3/13/2017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C5DD2-B326-4612-8D6A-2C9F973FEA86}" type="slidenum">
              <a:rPr lang="en-US" smtClean="0"/>
              <a:t>‹#›</a:t>
            </a:fld>
            <a:endParaRPr lang="en-US"/>
          </a:p>
        </p:txBody>
      </p:sp>
    </p:spTree>
    <p:extLst>
      <p:ext uri="{BB962C8B-B14F-4D97-AF65-F5344CB8AC3E}">
        <p14:creationId xmlns:p14="http://schemas.microsoft.com/office/powerpoint/2010/main" val="2541310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whitebearlake.org/vertical/sites/%7bD1A83686-A6D1-414A-99F1-95F5CFD97325%7d/uploads/Lake_Links_Trail_Master_Plan.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474" y="-878138"/>
            <a:ext cx="10515600" cy="1325563"/>
          </a:xfrm>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304800" y="959749"/>
            <a:ext cx="10908632" cy="5263605"/>
          </a:xfrm>
          <a:prstGeom prst="rect">
            <a:avLst/>
          </a:prstGeom>
        </p:spPr>
      </p:pic>
    </p:spTree>
    <p:extLst>
      <p:ext uri="{BB962C8B-B14F-4D97-AF65-F5344CB8AC3E}">
        <p14:creationId xmlns:p14="http://schemas.microsoft.com/office/powerpoint/2010/main" val="1692012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NW End of this stretch – </a:t>
            </a:r>
            <a:br>
              <a:rPr lang="en-US" dirty="0" smtClean="0"/>
            </a:br>
            <a:r>
              <a:rPr lang="en-US" dirty="0"/>
              <a:t> </a:t>
            </a:r>
            <a:r>
              <a:rPr lang="en-US" dirty="0" smtClean="0"/>
              <a:t>   (originally platted as Linden Avenue} </a:t>
            </a:r>
            <a:endParaRPr lang="en-US" dirty="0"/>
          </a:p>
        </p:txBody>
      </p:sp>
      <p:pic>
        <p:nvPicPr>
          <p:cNvPr id="4" name="Content Placeholder 3"/>
          <p:cNvPicPr>
            <a:picLocks noGrp="1" noChangeAspect="1"/>
          </p:cNvPicPr>
          <p:nvPr>
            <p:ph idx="1"/>
          </p:nvPr>
        </p:nvPicPr>
        <p:blipFill>
          <a:blip r:embed="rId2"/>
          <a:stretch>
            <a:fillRect/>
          </a:stretch>
        </p:blipFill>
        <p:spPr>
          <a:xfrm>
            <a:off x="3363339" y="1825625"/>
            <a:ext cx="5465322" cy="4351338"/>
          </a:xfrm>
          <a:prstGeom prst="rect">
            <a:avLst/>
          </a:prstGeom>
        </p:spPr>
      </p:pic>
      <p:sp>
        <p:nvSpPr>
          <p:cNvPr id="5" name="TextBox 4"/>
          <p:cNvSpPr txBox="1"/>
          <p:nvPr/>
        </p:nvSpPr>
        <p:spPr>
          <a:xfrm>
            <a:off x="6280484" y="2205789"/>
            <a:ext cx="2253916" cy="646331"/>
          </a:xfrm>
          <a:prstGeom prst="rect">
            <a:avLst/>
          </a:prstGeom>
          <a:noFill/>
        </p:spPr>
        <p:txBody>
          <a:bodyPr wrap="square" rtlCol="0">
            <a:spAutoFit/>
          </a:bodyPr>
          <a:lstStyle/>
          <a:p>
            <a:r>
              <a:rPr lang="en-US" dirty="0" smtClean="0"/>
              <a:t>Brown lines delineate </a:t>
            </a:r>
          </a:p>
          <a:p>
            <a:r>
              <a:rPr lang="en-US" dirty="0"/>
              <a:t> </a:t>
            </a:r>
            <a:r>
              <a:rPr lang="en-US" dirty="0" smtClean="0"/>
              <a:t>public right of way</a:t>
            </a:r>
          </a:p>
        </p:txBody>
      </p:sp>
      <p:cxnSp>
        <p:nvCxnSpPr>
          <p:cNvPr id="7" name="Straight Arrow Connector 6"/>
          <p:cNvCxnSpPr/>
          <p:nvPr/>
        </p:nvCxnSpPr>
        <p:spPr>
          <a:xfrm flipH="1">
            <a:off x="5735053" y="2510589"/>
            <a:ext cx="545431" cy="360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1"/>
          </p:cNvCxnSpPr>
          <p:nvPr/>
        </p:nvCxnSpPr>
        <p:spPr>
          <a:xfrm flipH="1">
            <a:off x="5614737" y="2528955"/>
            <a:ext cx="665747" cy="9602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575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 adults need special protection on 244!</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1226967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367"/>
            <a:ext cx="10515600" cy="1325563"/>
          </a:xfrm>
        </p:spPr>
        <p:txBody>
          <a:bodyPr/>
          <a:lstStyle/>
          <a:p>
            <a:r>
              <a:rPr lang="en-US" dirty="0" smtClean="0"/>
              <a:t>Unsafe Roads Have Consequences</a:t>
            </a:r>
            <a:endParaRPr lang="en-US" dirty="0"/>
          </a:p>
        </p:txBody>
      </p:sp>
      <p:pic>
        <p:nvPicPr>
          <p:cNvPr id="4" name="Content Placeholder 3"/>
          <p:cNvPicPr>
            <a:picLocks noGrp="1" noChangeAspect="1"/>
          </p:cNvPicPr>
          <p:nvPr>
            <p:ph idx="1"/>
          </p:nvPr>
        </p:nvPicPr>
        <p:blipFill>
          <a:blip r:embed="rId2"/>
          <a:stretch>
            <a:fillRect/>
          </a:stretch>
        </p:blipFill>
        <p:spPr>
          <a:xfrm>
            <a:off x="733425" y="1974771"/>
            <a:ext cx="4921250" cy="3783171"/>
          </a:xfrm>
          <a:prstGeom prst="rect">
            <a:avLst/>
          </a:prstGeom>
        </p:spPr>
      </p:pic>
      <p:sp>
        <p:nvSpPr>
          <p:cNvPr id="5" name="TextBox 4"/>
          <p:cNvSpPr txBox="1"/>
          <p:nvPr/>
        </p:nvSpPr>
        <p:spPr>
          <a:xfrm>
            <a:off x="6232358" y="2197768"/>
            <a:ext cx="4331368" cy="2308324"/>
          </a:xfrm>
          <a:prstGeom prst="rect">
            <a:avLst/>
          </a:prstGeom>
          <a:noFill/>
        </p:spPr>
        <p:txBody>
          <a:bodyPr wrap="square" rtlCol="0">
            <a:spAutoFit/>
          </a:bodyPr>
          <a:lstStyle/>
          <a:p>
            <a:r>
              <a:rPr lang="en-US" dirty="0" smtClean="0"/>
              <a:t>Jon Fleck, 2014</a:t>
            </a:r>
          </a:p>
          <a:p>
            <a:endParaRPr lang="en-US" dirty="0"/>
          </a:p>
          <a:p>
            <a:r>
              <a:rPr lang="en-US" dirty="0" smtClean="0"/>
              <a:t>“Demolished in </a:t>
            </a:r>
            <a:r>
              <a:rPr lang="en-US" dirty="0" err="1" smtClean="0"/>
              <a:t>Dellwood</a:t>
            </a:r>
            <a:r>
              <a:rPr lang="en-US" dirty="0" smtClean="0"/>
              <a:t>”</a:t>
            </a:r>
          </a:p>
          <a:p>
            <a:endParaRPr lang="en-US" dirty="0"/>
          </a:p>
          <a:p>
            <a:r>
              <a:rPr lang="en-US" dirty="0" smtClean="0"/>
              <a:t>Jon is alive and making a slow, incomplete, but remarkable recovery</a:t>
            </a:r>
          </a:p>
          <a:p>
            <a:endParaRPr lang="en-US" dirty="0"/>
          </a:p>
          <a:p>
            <a:r>
              <a:rPr lang="en-US" dirty="0" smtClean="0"/>
              <a:t>	No child would have survived this.</a:t>
            </a:r>
            <a:endParaRPr lang="en-US" dirty="0"/>
          </a:p>
        </p:txBody>
      </p:sp>
    </p:spTree>
    <p:extLst>
      <p:ext uri="{BB962C8B-B14F-4D97-AF65-F5344CB8AC3E}">
        <p14:creationId xmlns:p14="http://schemas.microsoft.com/office/powerpoint/2010/main" val="2411702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just take a different route?</a:t>
            </a:r>
            <a:endParaRPr lang="en-US" dirty="0"/>
          </a:p>
        </p:txBody>
      </p:sp>
      <p:pic>
        <p:nvPicPr>
          <p:cNvPr id="4" name="Content Placeholder 3"/>
          <p:cNvPicPr>
            <a:picLocks noGrp="1" noChangeAspect="1"/>
          </p:cNvPicPr>
          <p:nvPr>
            <p:ph idx="1"/>
          </p:nvPr>
        </p:nvPicPr>
        <p:blipFill>
          <a:blip r:embed="rId2"/>
          <a:stretch>
            <a:fillRect/>
          </a:stretch>
        </p:blipFill>
        <p:spPr>
          <a:xfrm>
            <a:off x="6379789" y="1625206"/>
            <a:ext cx="3750800" cy="4657451"/>
          </a:xfrm>
          <a:prstGeom prst="rect">
            <a:avLst/>
          </a:prstGeom>
        </p:spPr>
      </p:pic>
      <p:sp>
        <p:nvSpPr>
          <p:cNvPr id="5" name="TextBox 4"/>
          <p:cNvSpPr txBox="1"/>
          <p:nvPr/>
        </p:nvSpPr>
        <p:spPr>
          <a:xfrm>
            <a:off x="1034716" y="1690688"/>
            <a:ext cx="4636168" cy="2585323"/>
          </a:xfrm>
          <a:prstGeom prst="rect">
            <a:avLst/>
          </a:prstGeom>
          <a:noFill/>
        </p:spPr>
        <p:txBody>
          <a:bodyPr wrap="square" rtlCol="0">
            <a:spAutoFit/>
          </a:bodyPr>
          <a:lstStyle/>
          <a:p>
            <a:r>
              <a:rPr lang="en-US" dirty="0" err="1" smtClean="0"/>
              <a:t>Ain’t</a:t>
            </a:r>
            <a:r>
              <a:rPr lang="en-US" dirty="0" smtClean="0"/>
              <a:t> None!</a:t>
            </a:r>
          </a:p>
          <a:p>
            <a:endParaRPr lang="en-US" dirty="0"/>
          </a:p>
          <a:p>
            <a:r>
              <a:rPr lang="en-US" dirty="0" err="1" smtClean="0"/>
              <a:t>Dellwood</a:t>
            </a:r>
            <a:r>
              <a:rPr lang="en-US" dirty="0" smtClean="0"/>
              <a:t> Roads Connect to no other towns</a:t>
            </a:r>
          </a:p>
          <a:p>
            <a:endParaRPr lang="en-US" dirty="0"/>
          </a:p>
          <a:p>
            <a:r>
              <a:rPr lang="en-US" dirty="0" smtClean="0"/>
              <a:t>No parallel road for Birchwood Road</a:t>
            </a:r>
          </a:p>
          <a:p>
            <a:endParaRPr lang="en-US" dirty="0"/>
          </a:p>
          <a:p>
            <a:r>
              <a:rPr lang="en-US" dirty="0" smtClean="0"/>
              <a:t>No parallel for South Shore until County F</a:t>
            </a:r>
          </a:p>
          <a:p>
            <a:endParaRPr lang="en-US" dirty="0"/>
          </a:p>
          <a:p>
            <a:r>
              <a:rPr lang="en-US" dirty="0" err="1" smtClean="0"/>
              <a:t>Ain’t</a:t>
            </a:r>
            <a:r>
              <a:rPr lang="en-US" dirty="0" smtClean="0"/>
              <a:t> None!</a:t>
            </a:r>
            <a:endParaRPr lang="en-US" dirty="0"/>
          </a:p>
        </p:txBody>
      </p:sp>
    </p:spTree>
    <p:extLst>
      <p:ext uri="{BB962C8B-B14F-4D97-AF65-F5344CB8AC3E}">
        <p14:creationId xmlns:p14="http://schemas.microsoft.com/office/powerpoint/2010/main" val="3900190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What’s Being Done?</a:t>
            </a:r>
            <a:endParaRPr lang="en-US" dirty="0"/>
          </a:p>
        </p:txBody>
      </p:sp>
      <p:sp>
        <p:nvSpPr>
          <p:cNvPr id="3" name="Content Placeholder 2"/>
          <p:cNvSpPr>
            <a:spLocks noGrp="1"/>
          </p:cNvSpPr>
          <p:nvPr>
            <p:ph idx="1"/>
          </p:nvPr>
        </p:nvSpPr>
        <p:spPr/>
        <p:txBody>
          <a:bodyPr/>
          <a:lstStyle/>
          <a:p>
            <a:pPr marL="0" indent="0">
              <a:buNone/>
            </a:pPr>
            <a:r>
              <a:rPr lang="en-US" dirty="0" smtClean="0"/>
              <a:t>MNDOT Promises to begin investigating right of way –</a:t>
            </a:r>
          </a:p>
          <a:p>
            <a:pPr marL="0" indent="0">
              <a:buNone/>
            </a:pPr>
            <a:r>
              <a:rPr lang="en-US" dirty="0" smtClean="0"/>
              <a:t>Wiger/Fisher Bill SF1231</a:t>
            </a:r>
          </a:p>
          <a:p>
            <a:pPr marL="0" indent="0">
              <a:buNone/>
            </a:pPr>
            <a:r>
              <a:rPr lang="en-US" dirty="0"/>
              <a:t>	</a:t>
            </a:r>
            <a:r>
              <a:rPr lang="en-US" dirty="0" smtClean="0"/>
              <a:t>Intended to provide preliminary engineering at sites 2,3 and 4</a:t>
            </a:r>
          </a:p>
          <a:p>
            <a:pPr marL="0" indent="0">
              <a:buNone/>
            </a:pPr>
            <a:r>
              <a:rPr lang="en-US" dirty="0"/>
              <a:t>	</a:t>
            </a:r>
            <a:r>
              <a:rPr lang="en-US" dirty="0" smtClean="0"/>
              <a:t>Funds for completion at site 1.</a:t>
            </a:r>
          </a:p>
          <a:p>
            <a:pPr marL="0" indent="0">
              <a:buNone/>
            </a:pPr>
            <a:r>
              <a:rPr lang="en-US" dirty="0" smtClean="0"/>
              <a:t>Resolutions of Support</a:t>
            </a:r>
          </a:p>
          <a:p>
            <a:pPr marL="0" indent="0">
              <a:buNone/>
            </a:pPr>
            <a:r>
              <a:rPr lang="en-US" dirty="0"/>
              <a:t>	</a:t>
            </a:r>
            <a:r>
              <a:rPr lang="en-US" dirty="0" smtClean="0"/>
              <a:t>Mahtomedi done, in the works in Ramsey County, Birchwood, </a:t>
            </a:r>
          </a:p>
          <a:p>
            <a:pPr marL="0" indent="0">
              <a:buNone/>
            </a:pPr>
            <a:r>
              <a:rPr lang="en-US" dirty="0"/>
              <a:t>	</a:t>
            </a:r>
            <a:r>
              <a:rPr lang="en-US" dirty="0" smtClean="0"/>
              <a:t>	and White Bear Lake – others soon</a:t>
            </a:r>
          </a:p>
          <a:p>
            <a:pPr marL="0" indent="0">
              <a:buNone/>
            </a:pPr>
            <a:r>
              <a:rPr lang="en-US" dirty="0" smtClean="0"/>
              <a:t>Endorsements by numerous public officials</a:t>
            </a:r>
            <a:endParaRPr lang="en-US" dirty="0"/>
          </a:p>
        </p:txBody>
      </p:sp>
    </p:spTree>
    <p:extLst>
      <p:ext uri="{BB962C8B-B14F-4D97-AF65-F5344CB8AC3E}">
        <p14:creationId xmlns:p14="http://schemas.microsoft.com/office/powerpoint/2010/main" val="573318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I Do to Help?</a:t>
            </a:r>
            <a:br>
              <a:rPr lang="en-US" dirty="0" smtClean="0"/>
            </a:br>
            <a:endParaRPr lang="en-US" dirty="0"/>
          </a:p>
        </p:txBody>
      </p:sp>
      <p:sp>
        <p:nvSpPr>
          <p:cNvPr id="3" name="Content Placeholder 2"/>
          <p:cNvSpPr>
            <a:spLocks noGrp="1"/>
          </p:cNvSpPr>
          <p:nvPr>
            <p:ph idx="1"/>
          </p:nvPr>
        </p:nvSpPr>
        <p:spPr>
          <a:xfrm>
            <a:off x="838200" y="1427747"/>
            <a:ext cx="10515600" cy="4749216"/>
          </a:xfrm>
        </p:spPr>
        <p:txBody>
          <a:bodyPr>
            <a:normAutofit lnSpcReduction="10000"/>
          </a:bodyPr>
          <a:lstStyle/>
          <a:p>
            <a:pPr marL="0" indent="0">
              <a:buNone/>
            </a:pPr>
            <a:r>
              <a:rPr lang="en-US" dirty="0" smtClean="0"/>
              <a:t>Email your legislator or senator</a:t>
            </a:r>
          </a:p>
          <a:p>
            <a:pPr marL="0" indent="0">
              <a:buNone/>
            </a:pPr>
            <a:r>
              <a:rPr lang="en-US" dirty="0"/>
              <a:t>	</a:t>
            </a:r>
            <a:r>
              <a:rPr lang="en-US" dirty="0" smtClean="0"/>
              <a:t>Rep. Matt Dean and Sen. Roger Chamberlain</a:t>
            </a:r>
          </a:p>
          <a:p>
            <a:pPr marL="0" indent="0">
              <a:buNone/>
            </a:pPr>
            <a:r>
              <a:rPr lang="en-US" dirty="0"/>
              <a:t>	</a:t>
            </a:r>
            <a:r>
              <a:rPr lang="en-US" dirty="0" smtClean="0"/>
              <a:t>	</a:t>
            </a:r>
            <a:r>
              <a:rPr lang="en-US" dirty="0" err="1" smtClean="0"/>
              <a:t>Dellwood</a:t>
            </a:r>
            <a:r>
              <a:rPr lang="en-US" dirty="0" smtClean="0"/>
              <a:t>, WBL, WB </a:t>
            </a:r>
            <a:r>
              <a:rPr lang="en-US" dirty="0" err="1" smtClean="0"/>
              <a:t>Twp</a:t>
            </a:r>
            <a:r>
              <a:rPr lang="en-US" dirty="0" smtClean="0"/>
              <a:t>, North Oaks, Hugo</a:t>
            </a:r>
          </a:p>
          <a:p>
            <a:pPr marL="0" indent="0">
              <a:buNone/>
            </a:pPr>
            <a:r>
              <a:rPr lang="en-US" dirty="0"/>
              <a:t>	</a:t>
            </a:r>
            <a:r>
              <a:rPr lang="en-US" dirty="0" smtClean="0"/>
              <a:t>Rep. Peter Fischer and Sen. Chuck Wiger</a:t>
            </a:r>
          </a:p>
          <a:p>
            <a:pPr marL="0" indent="0">
              <a:buNone/>
            </a:pPr>
            <a:r>
              <a:rPr lang="en-US" dirty="0"/>
              <a:t>	</a:t>
            </a:r>
            <a:r>
              <a:rPr lang="en-US" dirty="0" smtClean="0"/>
              <a:t>	Mahtomedi, Birchwood,  </a:t>
            </a:r>
            <a:r>
              <a:rPr lang="en-US" dirty="0" err="1" smtClean="0"/>
              <a:t>Willernie</a:t>
            </a:r>
            <a:r>
              <a:rPr lang="en-US" dirty="0" smtClean="0"/>
              <a:t>, s part White Bear Lake, 			North St. Paul</a:t>
            </a:r>
          </a:p>
          <a:p>
            <a:pPr marL="0" indent="0">
              <a:buNone/>
            </a:pPr>
            <a:r>
              <a:rPr lang="en-US" dirty="0"/>
              <a:t>	</a:t>
            </a:r>
            <a:r>
              <a:rPr lang="en-US" dirty="0" smtClean="0"/>
              <a:t>Rep. Kathy </a:t>
            </a:r>
            <a:r>
              <a:rPr lang="en-US" dirty="0" err="1" smtClean="0"/>
              <a:t>Lohmer</a:t>
            </a:r>
            <a:r>
              <a:rPr lang="en-US" dirty="0" smtClean="0"/>
              <a:t>, Sen. Karin Housley</a:t>
            </a:r>
          </a:p>
          <a:p>
            <a:pPr marL="0" indent="0">
              <a:buNone/>
            </a:pPr>
            <a:r>
              <a:rPr lang="en-US" dirty="0"/>
              <a:t>	</a:t>
            </a:r>
            <a:r>
              <a:rPr lang="en-US" dirty="0" smtClean="0"/>
              <a:t>	Grant, Pine Springs</a:t>
            </a:r>
          </a:p>
          <a:p>
            <a:pPr marL="0" indent="0">
              <a:buNone/>
            </a:pPr>
            <a:r>
              <a:rPr lang="en-US" dirty="0"/>
              <a:t>	</a:t>
            </a:r>
            <a:r>
              <a:rPr lang="en-US" dirty="0" smtClean="0"/>
              <a:t>Call your mayor or council </a:t>
            </a:r>
            <a:r>
              <a:rPr lang="en-US" smtClean="0"/>
              <a:t>to </a:t>
            </a:r>
            <a:r>
              <a:rPr lang="en-US" smtClean="0"/>
              <a:t>support</a:t>
            </a:r>
            <a:endParaRPr lang="en-US" dirty="0" smtClean="0"/>
          </a:p>
          <a:p>
            <a:pPr marL="0" indent="0">
              <a:buNone/>
            </a:pPr>
            <a:r>
              <a:rPr lang="en-US" dirty="0"/>
              <a:t>	</a:t>
            </a:r>
            <a:r>
              <a:rPr lang="en-US" dirty="0" smtClean="0"/>
              <a:t>		List of contact information available</a:t>
            </a:r>
            <a:endParaRPr lang="en-US" dirty="0"/>
          </a:p>
        </p:txBody>
      </p:sp>
    </p:spTree>
    <p:extLst>
      <p:ext uri="{BB962C8B-B14F-4D97-AF65-F5344CB8AC3E}">
        <p14:creationId xmlns:p14="http://schemas.microsoft.com/office/powerpoint/2010/main" val="188893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feeling patient?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135 years since dedications provided a route available “to the public, 	and for the public use, forever”</a:t>
            </a:r>
          </a:p>
          <a:p>
            <a:pPr marL="0" indent="0">
              <a:buNone/>
            </a:pPr>
            <a:r>
              <a:rPr lang="en-US" dirty="0" smtClean="0"/>
              <a:t>67 years since MNDOT took over roads with working sidewalks, gone 	now</a:t>
            </a:r>
          </a:p>
          <a:p>
            <a:pPr marL="0" indent="0">
              <a:buNone/>
            </a:pPr>
            <a:r>
              <a:rPr lang="en-US" dirty="0" smtClean="0"/>
              <a:t>25 years since the ADA promised disabled Americans access and</a:t>
            </a:r>
          </a:p>
          <a:p>
            <a:pPr marL="0" indent="0">
              <a:buNone/>
            </a:pPr>
            <a:r>
              <a:rPr lang="en-US" dirty="0"/>
              <a:t>	</a:t>
            </a:r>
            <a:r>
              <a:rPr lang="en-US" dirty="0" smtClean="0"/>
              <a:t>personal mobility</a:t>
            </a:r>
          </a:p>
          <a:p>
            <a:pPr marL="0" indent="0">
              <a:buNone/>
            </a:pPr>
            <a:r>
              <a:rPr lang="en-US" dirty="0" smtClean="0"/>
              <a:t>16 years since all communities joined in the Lake Links Study, and </a:t>
            </a:r>
          </a:p>
          <a:p>
            <a:pPr marL="0" indent="0">
              <a:buNone/>
            </a:pPr>
            <a:r>
              <a:rPr lang="en-US" dirty="0"/>
              <a:t>	</a:t>
            </a:r>
            <a:r>
              <a:rPr lang="en-US" dirty="0" smtClean="0"/>
              <a:t>still no path.</a:t>
            </a:r>
          </a:p>
          <a:p>
            <a:pPr marL="0" indent="0" algn="ctr">
              <a:buNone/>
            </a:pPr>
            <a:r>
              <a:rPr lang="en-US" sz="3600" dirty="0" smtClean="0"/>
              <a:t>WE HAVE WAITED LONG ENOUGH!</a:t>
            </a:r>
            <a:r>
              <a:rPr lang="en-US" dirty="0" smtClean="0"/>
              <a:t>	</a:t>
            </a:r>
            <a:endParaRPr lang="en-US" dirty="0"/>
          </a:p>
        </p:txBody>
      </p:sp>
    </p:spTree>
    <p:extLst>
      <p:ext uri="{BB962C8B-B14F-4D97-AF65-F5344CB8AC3E}">
        <p14:creationId xmlns:p14="http://schemas.microsoft.com/office/powerpoint/2010/main" val="3139098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474" y="-878138"/>
            <a:ext cx="10515600" cy="1325563"/>
          </a:xfrm>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1042738" y="1090863"/>
            <a:ext cx="10213076" cy="4927988"/>
          </a:xfrm>
          <a:prstGeom prst="rect">
            <a:avLst/>
          </a:prstGeom>
        </p:spPr>
      </p:pic>
    </p:spTree>
    <p:extLst>
      <p:ext uri="{BB962C8B-B14F-4D97-AF65-F5344CB8AC3E}">
        <p14:creationId xmlns:p14="http://schemas.microsoft.com/office/powerpoint/2010/main" val="2342075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230354" y="866275"/>
            <a:ext cx="7210425" cy="5422662"/>
          </a:xfrm>
          <a:prstGeom prst="rect">
            <a:avLst/>
          </a:prstGeom>
        </p:spPr>
      </p:pic>
      <p:sp>
        <p:nvSpPr>
          <p:cNvPr id="2" name="Title 1"/>
          <p:cNvSpPr>
            <a:spLocks noGrp="1"/>
          </p:cNvSpPr>
          <p:nvPr>
            <p:ph type="ctrTitle"/>
          </p:nvPr>
        </p:nvSpPr>
        <p:spPr>
          <a:xfrm>
            <a:off x="2085474" y="2084889"/>
            <a:ext cx="9144000" cy="4773111"/>
          </a:xfrm>
        </p:spPr>
        <p:txBody>
          <a:bodyPr/>
          <a:lstStyle/>
          <a:p>
            <a:endParaRPr lang="en-US" dirty="0"/>
          </a:p>
        </p:txBody>
      </p:sp>
      <p:sp>
        <p:nvSpPr>
          <p:cNvPr id="3" name="Subtitle 2"/>
          <p:cNvSpPr>
            <a:spLocks noGrp="1"/>
          </p:cNvSpPr>
          <p:nvPr>
            <p:ph type="subTitle" idx="1"/>
          </p:nvPr>
        </p:nvSpPr>
        <p:spPr>
          <a:xfrm>
            <a:off x="1339516" y="5895473"/>
            <a:ext cx="9144000" cy="60158"/>
          </a:xfrm>
        </p:spPr>
        <p:txBody>
          <a:bodyPr>
            <a:normAutofit fontScale="25000" lnSpcReduction="20000"/>
          </a:bodyPr>
          <a:lstStyle/>
          <a:p>
            <a:endParaRPr lang="en-US" dirty="0"/>
          </a:p>
        </p:txBody>
      </p:sp>
    </p:spTree>
    <p:extLst>
      <p:ext uri="{BB962C8B-B14F-4D97-AF65-F5344CB8AC3E}">
        <p14:creationId xmlns:p14="http://schemas.microsoft.com/office/powerpoint/2010/main" val="213045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Quick Clarification</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“LINDEN AVENUE” – A 66’ WIDE STREET IN THE ORIGINAL PLAT OF </a:t>
            </a:r>
          </a:p>
          <a:p>
            <a:pPr marL="0" indent="0">
              <a:buNone/>
            </a:pPr>
            <a:r>
              <a:rPr lang="en-US" dirty="0"/>
              <a:t>	</a:t>
            </a:r>
            <a:r>
              <a:rPr lang="en-US" dirty="0" smtClean="0"/>
              <a:t>DELLWOOD, BECAME PART OF COUNTY STATE AID HIGHWAY</a:t>
            </a:r>
          </a:p>
          <a:p>
            <a:pPr marL="0" indent="0">
              <a:buNone/>
            </a:pPr>
            <a:r>
              <a:rPr lang="en-US" dirty="0"/>
              <a:t>	</a:t>
            </a:r>
            <a:r>
              <a:rPr lang="en-US" dirty="0" smtClean="0"/>
              <a:t>	IN 1925, THEN   MN 244 IN 1949 -</a:t>
            </a:r>
          </a:p>
          <a:p>
            <a:pPr marL="0" indent="0">
              <a:buNone/>
            </a:pPr>
            <a:r>
              <a:rPr lang="en-US" dirty="0" smtClean="0"/>
              <a:t>MN 244 IS CALLED “DELLWOOD AVENUE” IN THE CITY OF DELLWOOD</a:t>
            </a:r>
          </a:p>
          <a:p>
            <a:pPr marL="0" indent="0">
              <a:buNone/>
            </a:pPr>
            <a:endParaRPr lang="en-US" dirty="0" smtClean="0"/>
          </a:p>
          <a:p>
            <a:pPr marL="0" indent="0">
              <a:buNone/>
            </a:pPr>
            <a:r>
              <a:rPr lang="en-US" dirty="0" smtClean="0"/>
              <a:t>LINDEN IS THAT PART OF DELLWOOD AVENUE BETWEEN MEADOW AND ORDWAY STREETS -  THE “DANGER ZONE”</a:t>
            </a:r>
            <a:endParaRPr lang="en-US" dirty="0"/>
          </a:p>
        </p:txBody>
      </p:sp>
    </p:spTree>
    <p:extLst>
      <p:ext uri="{BB962C8B-B14F-4D97-AF65-F5344CB8AC3E}">
        <p14:creationId xmlns:p14="http://schemas.microsoft.com/office/powerpoint/2010/main" val="1406885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03483" y="342984"/>
            <a:ext cx="4849642" cy="6160168"/>
          </a:xfrm>
          <a:prstGeom prst="rect">
            <a:avLst/>
          </a:prstGeom>
        </p:spPr>
      </p:pic>
      <p:sp>
        <p:nvSpPr>
          <p:cNvPr id="2" name="Title 1"/>
          <p:cNvSpPr>
            <a:spLocks noGrp="1"/>
          </p:cNvSpPr>
          <p:nvPr>
            <p:ph type="title"/>
          </p:nvPr>
        </p:nvSpPr>
        <p:spPr>
          <a:xfrm>
            <a:off x="613610" y="292936"/>
            <a:ext cx="5578643" cy="6260264"/>
          </a:xfrm>
        </p:spPr>
        <p:txBody>
          <a:bodyPr/>
          <a:lstStyle/>
          <a:p>
            <a:endParaRPr lang="en-US" dirty="0"/>
          </a:p>
        </p:txBody>
      </p:sp>
      <p:sp>
        <p:nvSpPr>
          <p:cNvPr id="3" name="Content Placeholder 2"/>
          <p:cNvSpPr>
            <a:spLocks noGrp="1"/>
          </p:cNvSpPr>
          <p:nvPr>
            <p:ph idx="1"/>
          </p:nvPr>
        </p:nvSpPr>
        <p:spPr>
          <a:xfrm rot="10800000" flipV="1">
            <a:off x="7435516" y="449179"/>
            <a:ext cx="3918283" cy="5773502"/>
          </a:xfrm>
        </p:spPr>
        <p:txBody>
          <a:bodyPr>
            <a:normAutofit lnSpcReduction="10000"/>
          </a:bodyPr>
          <a:lstStyle/>
          <a:p>
            <a:endParaRPr lang="en-US" sz="1800" dirty="0" smtClean="0"/>
          </a:p>
          <a:p>
            <a:pPr marL="0" indent="0">
              <a:buNone/>
            </a:pPr>
            <a:r>
              <a:rPr lang="en-US" sz="1800" dirty="0" smtClean="0"/>
              <a:t>1. Old White Bear Avenue </a:t>
            </a:r>
          </a:p>
          <a:p>
            <a:pPr marL="0" indent="0">
              <a:buNone/>
            </a:pPr>
            <a:r>
              <a:rPr lang="en-US" sz="1800" dirty="0" smtClean="0"/>
              <a:t>    (White Bear Lake Street)</a:t>
            </a:r>
          </a:p>
          <a:p>
            <a:pPr marL="0" indent="0">
              <a:buNone/>
            </a:pPr>
            <a:endParaRPr lang="en-US" sz="1800" dirty="0"/>
          </a:p>
          <a:p>
            <a:pPr marL="0" indent="0">
              <a:buNone/>
            </a:pPr>
            <a:r>
              <a:rPr lang="en-US" sz="1800" dirty="0" smtClean="0"/>
              <a:t>2. South Shore Boulevard</a:t>
            </a:r>
          </a:p>
          <a:p>
            <a:pPr marL="0" indent="0">
              <a:buNone/>
            </a:pPr>
            <a:r>
              <a:rPr lang="en-US" sz="1800" dirty="0"/>
              <a:t> </a:t>
            </a:r>
            <a:r>
              <a:rPr lang="en-US" sz="1800" dirty="0" smtClean="0"/>
              <a:t>   (Ramsey County Road)</a:t>
            </a:r>
          </a:p>
          <a:p>
            <a:pPr marL="0" indent="0">
              <a:buNone/>
            </a:pPr>
            <a:r>
              <a:rPr lang="en-US" sz="1800" dirty="0"/>
              <a:t> </a:t>
            </a:r>
            <a:r>
              <a:rPr lang="en-US" sz="1800" dirty="0" smtClean="0"/>
              <a:t>    In White Bear City and Township</a:t>
            </a:r>
          </a:p>
          <a:p>
            <a:pPr marL="0" indent="0">
              <a:buNone/>
            </a:pPr>
            <a:endParaRPr lang="en-US" sz="1800" dirty="0"/>
          </a:p>
          <a:p>
            <a:pPr marL="0" indent="0">
              <a:buNone/>
            </a:pPr>
            <a:r>
              <a:rPr lang="en-US" sz="1800" dirty="0" smtClean="0"/>
              <a:t>3. Birchwood Road</a:t>
            </a:r>
          </a:p>
          <a:p>
            <a:pPr marL="0" indent="0">
              <a:buNone/>
            </a:pPr>
            <a:r>
              <a:rPr lang="en-US" sz="1800" dirty="0" smtClean="0"/>
              <a:t>     (Mahtomedi Street)</a:t>
            </a:r>
          </a:p>
          <a:p>
            <a:pPr marL="0" indent="0">
              <a:buNone/>
            </a:pPr>
            <a:endParaRPr lang="en-US" sz="1800" dirty="0"/>
          </a:p>
          <a:p>
            <a:pPr marL="0" indent="0">
              <a:buNone/>
            </a:pPr>
            <a:r>
              <a:rPr lang="en-US" sz="1800" dirty="0" smtClean="0"/>
              <a:t>4. Mahtomedi Avenue</a:t>
            </a:r>
          </a:p>
          <a:p>
            <a:pPr marL="0" indent="0">
              <a:buNone/>
            </a:pPr>
            <a:r>
              <a:rPr lang="en-US" sz="1800" dirty="0"/>
              <a:t> </a:t>
            </a:r>
            <a:r>
              <a:rPr lang="en-US" sz="1800" dirty="0" smtClean="0"/>
              <a:t>    </a:t>
            </a:r>
            <a:r>
              <a:rPr lang="en-US" sz="1800" dirty="0" err="1" smtClean="0"/>
              <a:t>Dellwood</a:t>
            </a:r>
            <a:r>
              <a:rPr lang="en-US" sz="1800" dirty="0" smtClean="0"/>
              <a:t> Avenue</a:t>
            </a:r>
          </a:p>
          <a:p>
            <a:pPr marL="0" indent="0">
              <a:buNone/>
            </a:pPr>
            <a:r>
              <a:rPr lang="en-US" sz="1800" dirty="0"/>
              <a:t> </a:t>
            </a:r>
            <a:r>
              <a:rPr lang="en-US" sz="1800" dirty="0" smtClean="0"/>
              <a:t> (together, MN TH 244)</a:t>
            </a:r>
          </a:p>
          <a:p>
            <a:pPr marL="0" indent="0">
              <a:buNone/>
            </a:pPr>
            <a:endParaRPr lang="en-US" sz="1800" dirty="0" smtClean="0"/>
          </a:p>
          <a:p>
            <a:pPr marL="0" indent="0">
              <a:buNone/>
            </a:pPr>
            <a:r>
              <a:rPr lang="en-US" sz="1800" dirty="0"/>
              <a:t>	</a:t>
            </a:r>
          </a:p>
        </p:txBody>
      </p:sp>
    </p:spTree>
    <p:extLst>
      <p:ext uri="{BB962C8B-B14F-4D97-AF65-F5344CB8AC3E}">
        <p14:creationId xmlns:p14="http://schemas.microsoft.com/office/powerpoint/2010/main" val="193059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1378"/>
            <a:ext cx="3384634" cy="5145338"/>
          </a:xfrm>
        </p:spPr>
        <p:txBody>
          <a:bodyPr>
            <a:normAutofit fontScale="90000"/>
          </a:bodyPr>
          <a:lstStyle/>
          <a:p>
            <a:r>
              <a:rPr lang="en-US" sz="1800" dirty="0" smtClean="0">
                <a:latin typeface="+mn-lt"/>
              </a:rPr>
              <a:t>Study Funded by Legislature </a:t>
            </a:r>
            <a:br>
              <a:rPr lang="en-US" sz="1800" dirty="0" smtClean="0">
                <a:latin typeface="+mn-lt"/>
              </a:rPr>
            </a:br>
            <a:r>
              <a:rPr lang="en-US" sz="1800" dirty="0">
                <a:latin typeface="+mn-lt"/>
              </a:rPr>
              <a:t> </a:t>
            </a:r>
            <a:r>
              <a:rPr lang="en-US" sz="1800" dirty="0" smtClean="0">
                <a:latin typeface="+mn-lt"/>
              </a:rPr>
              <a:t>  </a:t>
            </a:r>
            <a:br>
              <a:rPr lang="en-US" sz="1800" dirty="0" smtClean="0">
                <a:latin typeface="+mn-lt"/>
              </a:rPr>
            </a:br>
            <a:r>
              <a:rPr lang="en-US" sz="1800" dirty="0" smtClean="0">
                <a:latin typeface="+mn-lt"/>
              </a:rPr>
              <a:t>Laid Out Trail Around </a:t>
            </a:r>
            <a:br>
              <a:rPr lang="en-US" sz="1800" dirty="0" smtClean="0">
                <a:latin typeface="+mn-lt"/>
              </a:rPr>
            </a:br>
            <a:r>
              <a:rPr lang="en-US" sz="1800" dirty="0" smtClean="0">
                <a:latin typeface="+mn-lt"/>
              </a:rPr>
              <a:t>and Past White Bear Lake</a:t>
            </a:r>
            <a:br>
              <a:rPr lang="en-US" sz="1800" dirty="0" smtClean="0">
                <a:latin typeface="+mn-lt"/>
              </a:rPr>
            </a:br>
            <a:r>
              <a:rPr lang="en-US" sz="1800" dirty="0">
                <a:latin typeface="+mn-lt"/>
              </a:rPr>
              <a:t/>
            </a:r>
            <a:br>
              <a:rPr lang="en-US" sz="1800" dirty="0">
                <a:latin typeface="+mn-lt"/>
              </a:rPr>
            </a:br>
            <a:r>
              <a:rPr lang="en-US" sz="1800" dirty="0" smtClean="0">
                <a:latin typeface="+mn-lt"/>
              </a:rPr>
              <a:t>2001</a:t>
            </a:r>
            <a:br>
              <a:rPr lang="en-US" sz="1800" dirty="0" smtClean="0">
                <a:latin typeface="+mn-lt"/>
              </a:rPr>
            </a:br>
            <a:r>
              <a:rPr lang="en-US" sz="1800" dirty="0">
                <a:latin typeface="+mn-lt"/>
              </a:rPr>
              <a:t/>
            </a:r>
            <a:br>
              <a:rPr lang="en-US" sz="1800" dirty="0">
                <a:latin typeface="+mn-lt"/>
              </a:rPr>
            </a:br>
            <a:r>
              <a:rPr lang="en-US" sz="1800" dirty="0" smtClean="0">
                <a:latin typeface="+mn-lt"/>
              </a:rPr>
              <a:t/>
            </a:r>
            <a:br>
              <a:rPr lang="en-US" sz="1800" dirty="0" smtClean="0">
                <a:latin typeface="+mn-lt"/>
              </a:rPr>
            </a:br>
            <a:r>
              <a:rPr lang="en-US" sz="1800" dirty="0">
                <a:latin typeface="+mn-lt"/>
              </a:rPr>
              <a:t/>
            </a:r>
            <a:br>
              <a:rPr lang="en-US" sz="1800" dirty="0">
                <a:latin typeface="+mn-lt"/>
              </a:rPr>
            </a:br>
            <a:r>
              <a:rPr lang="en-US" sz="1800" dirty="0" smtClean="0">
                <a:latin typeface="+mn-lt"/>
              </a:rPr>
              <a:t/>
            </a:r>
            <a:br>
              <a:rPr lang="en-US" sz="1800" dirty="0" smtClean="0">
                <a:latin typeface="+mn-lt"/>
              </a:rPr>
            </a:br>
            <a:r>
              <a:rPr lang="en-US" sz="1800" dirty="0" smtClean="0">
                <a:latin typeface="+mn-lt"/>
              </a:rPr>
              <a:t/>
            </a:r>
            <a:br>
              <a:rPr lang="en-US" sz="1800" dirty="0" smtClean="0">
                <a:latin typeface="+mn-lt"/>
              </a:rPr>
            </a:br>
            <a:r>
              <a:rPr lang="en-US" sz="1800" dirty="0">
                <a:latin typeface="+mn-lt"/>
              </a:rPr>
              <a:t/>
            </a:r>
            <a:br>
              <a:rPr lang="en-US" sz="1800" dirty="0">
                <a:latin typeface="+mn-lt"/>
              </a:rPr>
            </a:br>
            <a:r>
              <a:rPr lang="en-US" sz="1800" dirty="0" smtClean="0">
                <a:latin typeface="+mn-lt"/>
              </a:rPr>
              <a:t>Dorian Grilley, Co Chair</a:t>
            </a:r>
            <a:br>
              <a:rPr lang="en-US" sz="1800" dirty="0" smtClean="0">
                <a:latin typeface="+mn-lt"/>
              </a:rPr>
            </a:br>
            <a:r>
              <a:rPr lang="en-US" sz="1800" dirty="0" smtClean="0">
                <a:latin typeface="+mn-lt"/>
              </a:rPr>
              <a:t>Bob Nuffort</a:t>
            </a:r>
            <a:br>
              <a:rPr lang="en-US" sz="1800" dirty="0" smtClean="0">
                <a:latin typeface="+mn-lt"/>
              </a:rPr>
            </a:br>
            <a:r>
              <a:rPr lang="en-US" sz="1800" dirty="0" smtClean="0">
                <a:latin typeface="+mn-lt"/>
              </a:rPr>
              <a:t>Barbara Parent</a:t>
            </a:r>
            <a:br>
              <a:rPr lang="en-US" sz="1800" dirty="0" smtClean="0">
                <a:latin typeface="+mn-lt"/>
              </a:rPr>
            </a:br>
            <a:r>
              <a:rPr lang="en-US" sz="1800" dirty="0">
                <a:latin typeface="+mn-lt"/>
              </a:rPr>
              <a:t/>
            </a:r>
            <a:br>
              <a:rPr lang="en-US" sz="1800" dirty="0">
                <a:latin typeface="+mn-lt"/>
              </a:rPr>
            </a:br>
            <a:r>
              <a:rPr lang="en-US" sz="1800" dirty="0" smtClean="0">
                <a:latin typeface="+mn-lt"/>
                <a:hlinkClick r:id="rId2"/>
              </a:rPr>
              <a:t>http://www.whitebearlake.org/vertical/sites/%7BD1A83686-A6D1-414A-99F1-95F5CFD97325%7D/uploads/Lake_Links_Trail_Master_Plan.pdf</a:t>
            </a:r>
            <a:r>
              <a:rPr lang="en-US" sz="1800" dirty="0" smtClean="0">
                <a:latin typeface="+mn-lt"/>
              </a:rPr>
              <a:t/>
            </a:r>
            <a:br>
              <a:rPr lang="en-US" sz="1800" dirty="0" smtClean="0">
                <a:latin typeface="+mn-lt"/>
              </a:rPr>
            </a:br>
            <a:r>
              <a:rPr lang="en-US" sz="1800" dirty="0" smtClean="0">
                <a:latin typeface="+mn-lt"/>
              </a:rPr>
              <a:t>(Find on White Bear Lake website)</a:t>
            </a:r>
            <a:endParaRPr lang="en-US" sz="1800" dirty="0">
              <a:latin typeface="+mn-lt"/>
            </a:endParaRPr>
          </a:p>
        </p:txBody>
      </p:sp>
      <p:pic>
        <p:nvPicPr>
          <p:cNvPr id="4" name="Content Placeholder 3"/>
          <p:cNvPicPr>
            <a:picLocks noGrp="1" noChangeAspect="1"/>
          </p:cNvPicPr>
          <p:nvPr>
            <p:ph idx="1"/>
          </p:nvPr>
        </p:nvPicPr>
        <p:blipFill>
          <a:blip r:embed="rId3"/>
          <a:stretch>
            <a:fillRect/>
          </a:stretch>
        </p:blipFill>
        <p:spPr>
          <a:xfrm>
            <a:off x="3994234" y="228851"/>
            <a:ext cx="7543800" cy="5867400"/>
          </a:xfrm>
          <a:prstGeom prst="rect">
            <a:avLst/>
          </a:prstGeom>
        </p:spPr>
      </p:pic>
    </p:spTree>
    <p:extLst>
      <p:ext uri="{BB962C8B-B14F-4D97-AF65-F5344CB8AC3E}">
        <p14:creationId xmlns:p14="http://schemas.microsoft.com/office/powerpoint/2010/main" val="2513351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How Much Has Been Completed?</a:t>
            </a:r>
            <a:endParaRPr lang="en-US" dirty="0"/>
          </a:p>
        </p:txBody>
      </p:sp>
      <p:sp>
        <p:nvSpPr>
          <p:cNvPr id="3" name="Content Placeholder 2"/>
          <p:cNvSpPr>
            <a:spLocks noGrp="1"/>
          </p:cNvSpPr>
          <p:nvPr>
            <p:ph idx="1"/>
          </p:nvPr>
        </p:nvSpPr>
        <p:spPr/>
        <p:txBody>
          <a:bodyPr/>
          <a:lstStyle/>
          <a:p>
            <a:pPr marL="0" indent="0">
              <a:buNone/>
            </a:pPr>
            <a:r>
              <a:rPr lang="en-US" sz="1800" dirty="0" smtClean="0"/>
              <a:t>Public Funds built about 75% of the Lake Links Route</a:t>
            </a:r>
          </a:p>
          <a:p>
            <a:pPr marL="0" indent="0">
              <a:buNone/>
            </a:pPr>
            <a:endParaRPr lang="en-US" sz="1800" dirty="0" smtClean="0"/>
          </a:p>
          <a:p>
            <a:pPr marL="457200" lvl="1" indent="0">
              <a:buNone/>
            </a:pPr>
            <a:r>
              <a:rPr lang="en-US" sz="1800" dirty="0" smtClean="0"/>
              <a:t>But Established Sidewalks in Mahtomedi and </a:t>
            </a:r>
            <a:r>
              <a:rPr lang="en-US" sz="1800" dirty="0" err="1" smtClean="0"/>
              <a:t>Dellwood</a:t>
            </a:r>
            <a:endParaRPr lang="en-US" sz="1800" dirty="0" smtClean="0"/>
          </a:p>
          <a:p>
            <a:pPr marL="914400" lvl="2" indent="0">
              <a:buNone/>
            </a:pPr>
            <a:r>
              <a:rPr lang="en-US" sz="1800" dirty="0"/>
              <a:t>w</a:t>
            </a:r>
            <a:r>
              <a:rPr lang="en-US" sz="1800" dirty="0" smtClean="0"/>
              <a:t>ere abandoned and permitted to deteriorate  </a:t>
            </a:r>
          </a:p>
          <a:p>
            <a:pPr marL="914400" lvl="2" indent="0">
              <a:buNone/>
            </a:pPr>
            <a:endParaRPr lang="en-US" sz="1800" dirty="0"/>
          </a:p>
          <a:p>
            <a:pPr marL="914400" lvl="2" indent="0">
              <a:buNone/>
            </a:pPr>
            <a:r>
              <a:rPr lang="en-US" sz="1800" dirty="0" smtClean="0"/>
              <a:t>Now something over half the ten mile route is ready:</a:t>
            </a:r>
          </a:p>
          <a:p>
            <a:pPr marL="914400" lvl="2" indent="0">
              <a:buNone/>
            </a:pPr>
            <a:r>
              <a:rPr lang="en-US" sz="1800" dirty="0"/>
              <a:t>	</a:t>
            </a:r>
            <a:r>
              <a:rPr lang="en-US" sz="1800" dirty="0" smtClean="0"/>
              <a:t>Lake Avenue Trail in White Bear Lake</a:t>
            </a:r>
          </a:p>
          <a:p>
            <a:pPr marL="914400" lvl="2" indent="0">
              <a:buNone/>
            </a:pPr>
            <a:r>
              <a:rPr lang="en-US" sz="1800" dirty="0"/>
              <a:t>	</a:t>
            </a:r>
            <a:r>
              <a:rPr lang="en-US" sz="1800" dirty="0" smtClean="0"/>
              <a:t>Streetcar Trail in Mahtomedi</a:t>
            </a:r>
          </a:p>
          <a:p>
            <a:pPr marL="914400" lvl="2" indent="0">
              <a:buNone/>
            </a:pPr>
            <a:r>
              <a:rPr lang="en-US" sz="1800" dirty="0"/>
              <a:t>	</a:t>
            </a:r>
            <a:r>
              <a:rPr lang="en-US" sz="1800" dirty="0" smtClean="0"/>
              <a:t>Small, safe streets in Birchwood</a:t>
            </a:r>
          </a:p>
          <a:p>
            <a:pPr marL="914400" lvl="2" indent="0">
              <a:buNone/>
            </a:pPr>
            <a:endParaRPr lang="en-US" sz="1800" dirty="0"/>
          </a:p>
          <a:p>
            <a:pPr marL="914400" lvl="2" indent="0">
              <a:buNone/>
            </a:pPr>
            <a:r>
              <a:rPr lang="en-US" sz="1800" dirty="0" smtClean="0"/>
              <a:t>Projects 1-4, about 5 miles, remains to be completed</a:t>
            </a:r>
            <a:endParaRPr lang="en-US" sz="1800" dirty="0"/>
          </a:p>
        </p:txBody>
      </p:sp>
    </p:spTree>
    <p:extLst>
      <p:ext uri="{BB962C8B-B14F-4D97-AF65-F5344CB8AC3E}">
        <p14:creationId xmlns:p14="http://schemas.microsoft.com/office/powerpoint/2010/main" val="2532111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It’s Not Safe on </a:t>
            </a:r>
            <a:r>
              <a:rPr lang="en-US" dirty="0" err="1" smtClean="0"/>
              <a:t>Dellwood</a:t>
            </a:r>
            <a:r>
              <a:rPr lang="en-US" dirty="0" smtClean="0"/>
              <a:t> Avenue and South Shore Boulevard</a:t>
            </a:r>
            <a:endParaRPr lang="en-US" dirty="0"/>
          </a:p>
        </p:txBody>
      </p:sp>
      <p:sp>
        <p:nvSpPr>
          <p:cNvPr id="3" name="Content Placeholder 2"/>
          <p:cNvSpPr>
            <a:spLocks noGrp="1"/>
          </p:cNvSpPr>
          <p:nvPr>
            <p:ph idx="1"/>
          </p:nvPr>
        </p:nvSpPr>
        <p:spPr>
          <a:xfrm>
            <a:off x="469232" y="1801562"/>
            <a:ext cx="10768263" cy="4351338"/>
          </a:xfrm>
        </p:spPr>
        <p:txBody>
          <a:bodyPr>
            <a:normAutofit/>
          </a:bodyPr>
          <a:lstStyle/>
          <a:p>
            <a:pPr marL="0" indent="0">
              <a:buNone/>
            </a:pPr>
            <a:r>
              <a:rPr lang="en-US" sz="1800" dirty="0" smtClean="0"/>
              <a:t>MNDOT:   MN 244 “</a:t>
            </a:r>
            <a:r>
              <a:rPr lang="en-US" sz="1800" u="sng" dirty="0" smtClean="0"/>
              <a:t>Clearly</a:t>
            </a:r>
            <a:r>
              <a:rPr lang="en-US" sz="1800" dirty="0" smtClean="0"/>
              <a:t>” not safe, citing limited shoulders, steep slopes next to road, poor condition</a:t>
            </a:r>
          </a:p>
          <a:p>
            <a:pPr marL="0" indent="0">
              <a:buNone/>
            </a:pPr>
            <a:r>
              <a:rPr lang="en-US" sz="1800" dirty="0"/>
              <a:t>	</a:t>
            </a:r>
            <a:r>
              <a:rPr lang="en-US" sz="1800" dirty="0" smtClean="0"/>
              <a:t>	Adam Josephson, MNDOT East Metro Area Manager</a:t>
            </a:r>
          </a:p>
          <a:p>
            <a:pPr marL="0" indent="0">
              <a:buNone/>
            </a:pPr>
            <a:endParaRPr lang="en-US" sz="1800" dirty="0"/>
          </a:p>
          <a:p>
            <a:pPr marL="0" indent="0">
              <a:buNone/>
            </a:pPr>
            <a:r>
              <a:rPr lang="en-US" sz="1800" dirty="0" smtClean="0"/>
              <a:t>ROBERT NUFFORT, MAYOR, DELLWOOD:</a:t>
            </a:r>
          </a:p>
          <a:p>
            <a:pPr marL="0" indent="0">
              <a:buNone/>
            </a:pPr>
            <a:r>
              <a:rPr lang="en-US" sz="1800" dirty="0"/>
              <a:t>	</a:t>
            </a:r>
            <a:r>
              <a:rPr lang="en-US" sz="1800" dirty="0" smtClean="0"/>
              <a:t>“ It’s not safe!  There are no shoulders and the ground drops away right next to the road.  On the other 	side, there are telephone poles only inches from the pavement.  It’s not safe!”  </a:t>
            </a:r>
          </a:p>
          <a:p>
            <a:pPr marL="0" indent="0">
              <a:buNone/>
            </a:pPr>
            <a:r>
              <a:rPr lang="en-US" sz="1800" dirty="0"/>
              <a:t>	</a:t>
            </a:r>
            <a:r>
              <a:rPr lang="en-US" sz="1800" dirty="0" smtClean="0"/>
              <a:t>(Context matters – these comments were made to explain why nobody should attempt to walk through 		</a:t>
            </a:r>
            <a:r>
              <a:rPr lang="en-US" sz="1800" dirty="0" err="1" smtClean="0"/>
              <a:t>Dellwood</a:t>
            </a:r>
            <a:r>
              <a:rPr lang="en-US" sz="1800" dirty="0" smtClean="0"/>
              <a:t>)</a:t>
            </a:r>
          </a:p>
          <a:p>
            <a:pPr marL="0" indent="0">
              <a:buNone/>
            </a:pPr>
            <a:r>
              <a:rPr lang="en-US" sz="1800" dirty="0"/>
              <a:t>	</a:t>
            </a:r>
            <a:r>
              <a:rPr lang="en-US" sz="1800" dirty="0" smtClean="0"/>
              <a:t>	Telephone conversation,  March 8, 2017</a:t>
            </a:r>
          </a:p>
          <a:p>
            <a:pPr marL="0" indent="0">
              <a:buNone/>
            </a:pPr>
            <a:r>
              <a:rPr lang="en-US" sz="1800" dirty="0" smtClean="0"/>
              <a:t>GREG BARTZ, SOUTH SHORE RESIDENT</a:t>
            </a:r>
          </a:p>
          <a:p>
            <a:pPr marL="0" indent="0">
              <a:buNone/>
            </a:pPr>
            <a:r>
              <a:rPr lang="en-US" sz="1800" dirty="0"/>
              <a:t>	</a:t>
            </a:r>
            <a:r>
              <a:rPr lang="en-US" sz="1800" dirty="0" smtClean="0"/>
              <a:t>We’ve  started keeping score of all the cars that crash into the guardrail at 120 and South Shore.</a:t>
            </a:r>
          </a:p>
          <a:p>
            <a:pPr marL="0" indent="0">
              <a:buNone/>
            </a:pPr>
            <a:endParaRPr lang="en-US" sz="1800" dirty="0"/>
          </a:p>
        </p:txBody>
      </p:sp>
    </p:spTree>
    <p:extLst>
      <p:ext uri="{BB962C8B-B14F-4D97-AF65-F5344CB8AC3E}">
        <p14:creationId xmlns:p14="http://schemas.microsoft.com/office/powerpoint/2010/main" val="2810956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408" y="397208"/>
            <a:ext cx="4957013" cy="3813845"/>
          </a:xfrm>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73875" y="1317625"/>
            <a:ext cx="4371975" cy="437197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24217" y="371187"/>
            <a:ext cx="4508249" cy="4632160"/>
          </a:xfrm>
          <a:prstGeom prst="rect">
            <a:avLst/>
          </a:prstGeom>
        </p:spPr>
      </p:pic>
      <p:sp>
        <p:nvSpPr>
          <p:cNvPr id="6" name="TextBox 5"/>
          <p:cNvSpPr txBox="1"/>
          <p:nvPr/>
        </p:nvSpPr>
        <p:spPr>
          <a:xfrm>
            <a:off x="862261" y="5173579"/>
            <a:ext cx="5506455" cy="1200329"/>
          </a:xfrm>
          <a:prstGeom prst="rect">
            <a:avLst/>
          </a:prstGeom>
          <a:noFill/>
        </p:spPr>
        <p:txBody>
          <a:bodyPr wrap="square" rtlCol="0">
            <a:spAutoFit/>
          </a:bodyPr>
          <a:lstStyle/>
          <a:p>
            <a:r>
              <a:rPr lang="en-US" dirty="0" smtClean="0"/>
              <a:t>MN 244, Grove Park and West of Meadow</a:t>
            </a:r>
          </a:p>
          <a:p>
            <a:r>
              <a:rPr lang="en-US" dirty="0"/>
              <a:t> </a:t>
            </a:r>
            <a:r>
              <a:rPr lang="en-US" dirty="0" smtClean="0"/>
              <a:t> </a:t>
            </a:r>
          </a:p>
          <a:p>
            <a:r>
              <a:rPr lang="en-US" dirty="0"/>
              <a:t> </a:t>
            </a:r>
            <a:r>
              <a:rPr lang="en-US" dirty="0" smtClean="0"/>
              <a:t>   Would you send your grandchild?</a:t>
            </a:r>
          </a:p>
          <a:p>
            <a:r>
              <a:rPr lang="en-US" dirty="0"/>
              <a:t> </a:t>
            </a:r>
            <a:r>
              <a:rPr lang="en-US" dirty="0" smtClean="0"/>
              <a:t>      Or your mother in her wheelchair?</a:t>
            </a:r>
            <a:endParaRPr lang="en-US" dirty="0"/>
          </a:p>
        </p:txBody>
      </p:sp>
    </p:spTree>
    <p:extLst>
      <p:ext uri="{BB962C8B-B14F-4D97-AF65-F5344CB8AC3E}">
        <p14:creationId xmlns:p14="http://schemas.microsoft.com/office/powerpoint/2010/main" val="263682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of Way?   Look at County GIS Map!</a:t>
            </a:r>
            <a:endParaRPr lang="en-US" dirty="0"/>
          </a:p>
        </p:txBody>
      </p:sp>
      <p:pic>
        <p:nvPicPr>
          <p:cNvPr id="4" name="Content Placeholder 3"/>
          <p:cNvPicPr>
            <a:picLocks noGrp="1" noChangeAspect="1"/>
          </p:cNvPicPr>
          <p:nvPr>
            <p:ph idx="1"/>
          </p:nvPr>
        </p:nvPicPr>
        <p:blipFill>
          <a:blip r:embed="rId2"/>
          <a:stretch>
            <a:fillRect/>
          </a:stretch>
        </p:blipFill>
        <p:spPr>
          <a:xfrm>
            <a:off x="2703095" y="1254656"/>
            <a:ext cx="6080496" cy="4922307"/>
          </a:xfrm>
          <a:prstGeom prst="rect">
            <a:avLst/>
          </a:prstGeom>
        </p:spPr>
      </p:pic>
      <p:sp>
        <p:nvSpPr>
          <p:cNvPr id="5" name="TextBox 4"/>
          <p:cNvSpPr txBox="1"/>
          <p:nvPr/>
        </p:nvSpPr>
        <p:spPr>
          <a:xfrm>
            <a:off x="5975684" y="1690688"/>
            <a:ext cx="2294021" cy="646331"/>
          </a:xfrm>
          <a:prstGeom prst="rect">
            <a:avLst/>
          </a:prstGeom>
          <a:noFill/>
        </p:spPr>
        <p:txBody>
          <a:bodyPr wrap="square" rtlCol="0">
            <a:spAutoFit/>
          </a:bodyPr>
          <a:lstStyle/>
          <a:p>
            <a:r>
              <a:rPr lang="en-US" dirty="0" smtClean="0"/>
              <a:t>Brown lines delineate</a:t>
            </a:r>
          </a:p>
          <a:p>
            <a:r>
              <a:rPr lang="en-US" dirty="0"/>
              <a:t> </a:t>
            </a:r>
            <a:r>
              <a:rPr lang="en-US" dirty="0" smtClean="0"/>
              <a:t>public right of way</a:t>
            </a:r>
            <a:endParaRPr lang="en-US" dirty="0"/>
          </a:p>
        </p:txBody>
      </p:sp>
      <p:cxnSp>
        <p:nvCxnSpPr>
          <p:cNvPr id="9" name="Straight Arrow Connector 8"/>
          <p:cNvCxnSpPr/>
          <p:nvPr/>
        </p:nvCxnSpPr>
        <p:spPr>
          <a:xfrm flipH="1">
            <a:off x="5133474" y="2013284"/>
            <a:ext cx="842210" cy="9946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1"/>
          </p:cNvCxnSpPr>
          <p:nvPr/>
        </p:nvCxnSpPr>
        <p:spPr>
          <a:xfrm flipH="1">
            <a:off x="4435642" y="2013854"/>
            <a:ext cx="1540042" cy="1154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657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1477</TotalTime>
  <Words>324</Words>
  <Application>Microsoft Office PowerPoint</Application>
  <PresentationFormat>Widescreen</PresentationFormat>
  <Paragraphs>103</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Quick Clarification</vt:lpstr>
      <vt:lpstr>PowerPoint Presentation</vt:lpstr>
      <vt:lpstr>Study Funded by Legislature      Laid Out Trail Around  and Past White Bear Lake  2001       Dorian Grilley, Co Chair Bob Nuffort Barbara Parent  http://www.whitebearlake.org/vertical/sites/%7BD1A83686-A6D1-414A-99F1-95F5CFD97325%7D/uploads/Lake_Links_Trail_Master_Plan.pdf (Find on White Bear Lake website)</vt:lpstr>
      <vt:lpstr>           How Much Has Been Completed?</vt:lpstr>
      <vt:lpstr>It’s Not Safe on Dellwood Avenue and South Shore Boulevard</vt:lpstr>
      <vt:lpstr>PowerPoint Presentation</vt:lpstr>
      <vt:lpstr>Right of Way?   Look at County GIS Map!</vt:lpstr>
      <vt:lpstr>NW End of this stretch –      (originally platted as Linden Avenue} </vt:lpstr>
      <vt:lpstr>Even adults need special protection on 244!</vt:lpstr>
      <vt:lpstr>Unsafe Roads Have Consequences</vt:lpstr>
      <vt:lpstr>Why not just take a different route?</vt:lpstr>
      <vt:lpstr>So, What’s Being Done?</vt:lpstr>
      <vt:lpstr>What Can I Do to Help? </vt:lpstr>
      <vt:lpstr>Are you feeling patient?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Wolgamot</dc:creator>
  <cp:lastModifiedBy>Karen Wolgamot</cp:lastModifiedBy>
  <cp:revision>17</cp:revision>
  <dcterms:created xsi:type="dcterms:W3CDTF">2017-03-11T18:47:07Z</dcterms:created>
  <dcterms:modified xsi:type="dcterms:W3CDTF">2017-03-13T22:53:29Z</dcterms:modified>
</cp:coreProperties>
</file>